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63" r:id="rId2"/>
    <p:sldId id="262" r:id="rId3"/>
    <p:sldId id="284" r:id="rId4"/>
    <p:sldId id="271" r:id="rId5"/>
    <p:sldId id="264" r:id="rId6"/>
    <p:sldId id="281" r:id="rId7"/>
    <p:sldId id="283" r:id="rId8"/>
    <p:sldId id="270" r:id="rId9"/>
    <p:sldId id="274" r:id="rId10"/>
    <p:sldId id="266" r:id="rId11"/>
    <p:sldId id="282" r:id="rId12"/>
    <p:sldId id="273" r:id="rId13"/>
    <p:sldId id="289" r:id="rId14"/>
    <p:sldId id="285" r:id="rId15"/>
    <p:sldId id="288" r:id="rId16"/>
    <p:sldId id="277" r:id="rId17"/>
    <p:sldId id="267" r:id="rId18"/>
    <p:sldId id="290" r:id="rId19"/>
    <p:sldId id="292" r:id="rId20"/>
    <p:sldId id="294" r:id="rId21"/>
    <p:sldId id="293" r:id="rId22"/>
    <p:sldId id="295" r:id="rId23"/>
    <p:sldId id="296" r:id="rId24"/>
    <p:sldId id="280" r:id="rId25"/>
    <p:sldId id="297" r:id="rId26"/>
    <p:sldId id="286" r:id="rId27"/>
    <p:sldId id="287" r:id="rId28"/>
    <p:sldId id="265" r:id="rId2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E5E5A"/>
    <a:srgbClr val="18A09A"/>
    <a:srgbClr val="DFB725"/>
    <a:srgbClr val="D2CFCF"/>
    <a:srgbClr val="D8D8D8"/>
    <a:srgbClr val="CDCFCD"/>
    <a:srgbClr val="CDD2CE"/>
    <a:srgbClr val="D5D5D5"/>
    <a:srgbClr val="C7C7C7"/>
    <a:srgbClr val="DCDC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86972" autoAdjust="0"/>
  </p:normalViewPr>
  <p:slideViewPr>
    <p:cSldViewPr snapToGrid="0">
      <p:cViewPr varScale="1">
        <p:scale>
          <a:sx n="105" d="100"/>
          <a:sy n="105" d="100"/>
        </p:scale>
        <p:origin x="-498" y="-7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3.2812467767846722E-2"/>
          <c:y val="5.1092820087037104E-2"/>
          <c:w val="0.96562500000000029"/>
          <c:h val="0.94843750317190556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flat">
              <a:solidFill>
                <a:srgbClr val="18A09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Sheet1!$A$2:$A$53</c:f>
              <c:strCache>
                <c:ptCount val="6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Sheet1!$B$2:$B$53</c:f>
              <c:numCache>
                <c:formatCode>General</c:formatCode>
                <c:ptCount val="52"/>
                <c:pt idx="0">
                  <c:v>10</c:v>
                </c:pt>
                <c:pt idx="1">
                  <c:v>-5</c:v>
                </c:pt>
                <c:pt idx="2">
                  <c:v>8</c:v>
                </c:pt>
                <c:pt idx="3">
                  <c:v>-14</c:v>
                </c:pt>
                <c:pt idx="4">
                  <c:v>6</c:v>
                </c:pt>
                <c:pt idx="5">
                  <c:v>-4</c:v>
                </c:pt>
                <c:pt idx="6">
                  <c:v>11</c:v>
                </c:pt>
                <c:pt idx="7">
                  <c:v>-10</c:v>
                </c:pt>
                <c:pt idx="8">
                  <c:v>6</c:v>
                </c:pt>
                <c:pt idx="9">
                  <c:v>-4</c:v>
                </c:pt>
                <c:pt idx="10">
                  <c:v>13</c:v>
                </c:pt>
                <c:pt idx="11">
                  <c:v>-5</c:v>
                </c:pt>
                <c:pt idx="12">
                  <c:v>16</c:v>
                </c:pt>
                <c:pt idx="13">
                  <c:v>-14</c:v>
                </c:pt>
                <c:pt idx="14">
                  <c:v>10</c:v>
                </c:pt>
                <c:pt idx="15">
                  <c:v>-9</c:v>
                </c:pt>
                <c:pt idx="16">
                  <c:v>5</c:v>
                </c:pt>
                <c:pt idx="17">
                  <c:v>-8</c:v>
                </c:pt>
                <c:pt idx="18">
                  <c:v>12</c:v>
                </c:pt>
                <c:pt idx="19">
                  <c:v>-9</c:v>
                </c:pt>
                <c:pt idx="20">
                  <c:v>14</c:v>
                </c:pt>
                <c:pt idx="21">
                  <c:v>-4</c:v>
                </c:pt>
                <c:pt idx="22">
                  <c:v>3</c:v>
                </c:pt>
                <c:pt idx="23">
                  <c:v>-6</c:v>
                </c:pt>
                <c:pt idx="24">
                  <c:v>5</c:v>
                </c:pt>
                <c:pt idx="25">
                  <c:v>-7</c:v>
                </c:pt>
                <c:pt idx="26">
                  <c:v>4</c:v>
                </c:pt>
                <c:pt idx="27">
                  <c:v>-10</c:v>
                </c:pt>
                <c:pt idx="28">
                  <c:v>13</c:v>
                </c:pt>
                <c:pt idx="29">
                  <c:v>-2</c:v>
                </c:pt>
                <c:pt idx="30">
                  <c:v>3</c:v>
                </c:pt>
                <c:pt idx="31">
                  <c:v>-3</c:v>
                </c:pt>
                <c:pt idx="32">
                  <c:v>3</c:v>
                </c:pt>
                <c:pt idx="33">
                  <c:v>-1</c:v>
                </c:pt>
                <c:pt idx="34">
                  <c:v>2</c:v>
                </c:pt>
                <c:pt idx="35">
                  <c:v>-3</c:v>
                </c:pt>
                <c:pt idx="36">
                  <c:v>2</c:v>
                </c:pt>
                <c:pt idx="37">
                  <c:v>-4</c:v>
                </c:pt>
                <c:pt idx="38">
                  <c:v>1</c:v>
                </c:pt>
                <c:pt idx="39">
                  <c:v>-2</c:v>
                </c:pt>
                <c:pt idx="40">
                  <c:v>3</c:v>
                </c:pt>
                <c:pt idx="41">
                  <c:v>-5</c:v>
                </c:pt>
                <c:pt idx="42">
                  <c:v>6</c:v>
                </c:pt>
                <c:pt idx="43">
                  <c:v>-11</c:v>
                </c:pt>
                <c:pt idx="44">
                  <c:v>12</c:v>
                </c:pt>
                <c:pt idx="45">
                  <c:v>-3</c:v>
                </c:pt>
                <c:pt idx="46">
                  <c:v>4</c:v>
                </c:pt>
                <c:pt idx="47">
                  <c:v>-6</c:v>
                </c:pt>
                <c:pt idx="48">
                  <c:v>7</c:v>
                </c:pt>
                <c:pt idx="49">
                  <c:v>-4</c:v>
                </c:pt>
                <c:pt idx="50">
                  <c:v>8</c:v>
                </c:pt>
                <c:pt idx="51">
                  <c:v>0</c:v>
                </c:pt>
              </c:numCache>
            </c:numRef>
          </c:val>
          <c:smooth val="1"/>
        </c:ser>
        <c:marker val="1"/>
        <c:axId val="157723264"/>
        <c:axId val="157741440"/>
      </c:lineChart>
      <c:catAx>
        <c:axId val="157723264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57741440"/>
        <c:crosses val="autoZero"/>
        <c:auto val="1"/>
        <c:lblAlgn val="ctr"/>
        <c:lblOffset val="100"/>
      </c:catAx>
      <c:valAx>
        <c:axId val="15774144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tickLblPos val="none"/>
        <c:crossAx val="15772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3.2812467767846722E-2"/>
          <c:y val="5.1092820087037097E-2"/>
          <c:w val="0.96562500000000029"/>
          <c:h val="0.94843750317190556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flat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Sheet1!$A$2:$A$53</c:f>
              <c:strCache>
                <c:ptCount val="9"/>
                <c:pt idx="3">
                  <c:v>항목 1</c:v>
                </c:pt>
                <c:pt idx="4">
                  <c:v>항목 2</c:v>
                </c:pt>
                <c:pt idx="5">
                  <c:v>항목 3</c:v>
                </c:pt>
                <c:pt idx="6">
                  <c:v>항목 4</c:v>
                </c:pt>
                <c:pt idx="7">
                  <c:v>5</c:v>
                </c:pt>
                <c:pt idx="8">
                  <c:v>6</c:v>
                </c:pt>
              </c:strCache>
            </c:strRef>
          </c:cat>
          <c:val>
            <c:numRef>
              <c:f>Sheet1!$B$2:$B$53</c:f>
              <c:numCache>
                <c:formatCode>General</c:formatCode>
                <c:ptCount val="52"/>
                <c:pt idx="0">
                  <c:v>-5</c:v>
                </c:pt>
                <c:pt idx="1">
                  <c:v>8</c:v>
                </c:pt>
                <c:pt idx="2">
                  <c:v>-7</c:v>
                </c:pt>
                <c:pt idx="3">
                  <c:v>10</c:v>
                </c:pt>
                <c:pt idx="4">
                  <c:v>-5</c:v>
                </c:pt>
                <c:pt idx="5">
                  <c:v>8</c:v>
                </c:pt>
                <c:pt idx="6">
                  <c:v>-14</c:v>
                </c:pt>
                <c:pt idx="7">
                  <c:v>6</c:v>
                </c:pt>
                <c:pt idx="8">
                  <c:v>-4</c:v>
                </c:pt>
                <c:pt idx="9">
                  <c:v>11</c:v>
                </c:pt>
                <c:pt idx="10">
                  <c:v>-10</c:v>
                </c:pt>
                <c:pt idx="11">
                  <c:v>6</c:v>
                </c:pt>
                <c:pt idx="12">
                  <c:v>-4</c:v>
                </c:pt>
                <c:pt idx="13">
                  <c:v>13</c:v>
                </c:pt>
                <c:pt idx="14">
                  <c:v>-5</c:v>
                </c:pt>
                <c:pt idx="15">
                  <c:v>16</c:v>
                </c:pt>
                <c:pt idx="16">
                  <c:v>-14</c:v>
                </c:pt>
                <c:pt idx="17">
                  <c:v>10</c:v>
                </c:pt>
                <c:pt idx="18">
                  <c:v>-9</c:v>
                </c:pt>
                <c:pt idx="19">
                  <c:v>5</c:v>
                </c:pt>
                <c:pt idx="20">
                  <c:v>-8</c:v>
                </c:pt>
                <c:pt idx="21">
                  <c:v>12</c:v>
                </c:pt>
                <c:pt idx="22">
                  <c:v>-9</c:v>
                </c:pt>
                <c:pt idx="23">
                  <c:v>14</c:v>
                </c:pt>
                <c:pt idx="24">
                  <c:v>-4</c:v>
                </c:pt>
                <c:pt idx="25">
                  <c:v>3</c:v>
                </c:pt>
                <c:pt idx="26">
                  <c:v>-6</c:v>
                </c:pt>
                <c:pt idx="27">
                  <c:v>5</c:v>
                </c:pt>
                <c:pt idx="28">
                  <c:v>-7</c:v>
                </c:pt>
                <c:pt idx="29">
                  <c:v>4</c:v>
                </c:pt>
                <c:pt idx="30">
                  <c:v>-10</c:v>
                </c:pt>
                <c:pt idx="31">
                  <c:v>13</c:v>
                </c:pt>
                <c:pt idx="32">
                  <c:v>-2</c:v>
                </c:pt>
                <c:pt idx="33">
                  <c:v>3</c:v>
                </c:pt>
                <c:pt idx="34">
                  <c:v>-3</c:v>
                </c:pt>
                <c:pt idx="35">
                  <c:v>3</c:v>
                </c:pt>
                <c:pt idx="36">
                  <c:v>-1</c:v>
                </c:pt>
                <c:pt idx="37">
                  <c:v>2</c:v>
                </c:pt>
                <c:pt idx="38">
                  <c:v>-3</c:v>
                </c:pt>
                <c:pt idx="39">
                  <c:v>2</c:v>
                </c:pt>
                <c:pt idx="40">
                  <c:v>-4</c:v>
                </c:pt>
                <c:pt idx="41">
                  <c:v>1</c:v>
                </c:pt>
                <c:pt idx="42">
                  <c:v>-2</c:v>
                </c:pt>
                <c:pt idx="43">
                  <c:v>3</c:v>
                </c:pt>
                <c:pt idx="44">
                  <c:v>-5</c:v>
                </c:pt>
                <c:pt idx="45">
                  <c:v>6</c:v>
                </c:pt>
                <c:pt idx="46">
                  <c:v>-11</c:v>
                </c:pt>
                <c:pt idx="47">
                  <c:v>12</c:v>
                </c:pt>
                <c:pt idx="48">
                  <c:v>-3</c:v>
                </c:pt>
                <c:pt idx="49">
                  <c:v>4</c:v>
                </c:pt>
                <c:pt idx="50">
                  <c:v>-6</c:v>
                </c:pt>
                <c:pt idx="51">
                  <c:v>7</c:v>
                </c:pt>
              </c:numCache>
            </c:numRef>
          </c:val>
          <c:smooth val="1"/>
        </c:ser>
        <c:marker val="1"/>
        <c:axId val="157742976"/>
        <c:axId val="160044160"/>
      </c:lineChart>
      <c:catAx>
        <c:axId val="157742976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60044160"/>
        <c:crosses val="autoZero"/>
        <c:auto val="1"/>
        <c:lblAlgn val="ctr"/>
        <c:lblOffset val="100"/>
      </c:catAx>
      <c:valAx>
        <c:axId val="16004416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tickLblPos val="none"/>
        <c:crossAx val="15774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3.2812467767846722E-2"/>
          <c:y val="5.1092820087037097E-2"/>
          <c:w val="0.96562500000000029"/>
          <c:h val="0.94843750317190556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flat">
              <a:solidFill>
                <a:srgbClr val="18A09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Sheet1!$A$2:$A$53</c:f>
              <c:strCache>
                <c:ptCount val="6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Sheet1!$B$2:$B$53</c:f>
              <c:numCache>
                <c:formatCode>General</c:formatCode>
                <c:ptCount val="52"/>
                <c:pt idx="0">
                  <c:v>10</c:v>
                </c:pt>
                <c:pt idx="1">
                  <c:v>-5</c:v>
                </c:pt>
                <c:pt idx="2">
                  <c:v>8</c:v>
                </c:pt>
                <c:pt idx="3">
                  <c:v>-14</c:v>
                </c:pt>
                <c:pt idx="4">
                  <c:v>6</c:v>
                </c:pt>
                <c:pt idx="5">
                  <c:v>-4</c:v>
                </c:pt>
                <c:pt idx="6">
                  <c:v>11</c:v>
                </c:pt>
                <c:pt idx="7">
                  <c:v>-10</c:v>
                </c:pt>
                <c:pt idx="8">
                  <c:v>6</c:v>
                </c:pt>
                <c:pt idx="9">
                  <c:v>-4</c:v>
                </c:pt>
                <c:pt idx="10">
                  <c:v>13</c:v>
                </c:pt>
                <c:pt idx="11">
                  <c:v>-5</c:v>
                </c:pt>
                <c:pt idx="12">
                  <c:v>16</c:v>
                </c:pt>
                <c:pt idx="13">
                  <c:v>-14</c:v>
                </c:pt>
                <c:pt idx="14">
                  <c:v>10</c:v>
                </c:pt>
                <c:pt idx="15">
                  <c:v>-9</c:v>
                </c:pt>
                <c:pt idx="16">
                  <c:v>5</c:v>
                </c:pt>
                <c:pt idx="17">
                  <c:v>-8</c:v>
                </c:pt>
                <c:pt idx="18">
                  <c:v>12</c:v>
                </c:pt>
                <c:pt idx="19">
                  <c:v>-9</c:v>
                </c:pt>
                <c:pt idx="20">
                  <c:v>14</c:v>
                </c:pt>
                <c:pt idx="21">
                  <c:v>-4</c:v>
                </c:pt>
                <c:pt idx="22">
                  <c:v>3</c:v>
                </c:pt>
                <c:pt idx="23">
                  <c:v>-6</c:v>
                </c:pt>
                <c:pt idx="24">
                  <c:v>5</c:v>
                </c:pt>
                <c:pt idx="25">
                  <c:v>-7</c:v>
                </c:pt>
                <c:pt idx="26">
                  <c:v>4</c:v>
                </c:pt>
                <c:pt idx="27">
                  <c:v>-10</c:v>
                </c:pt>
                <c:pt idx="28">
                  <c:v>13</c:v>
                </c:pt>
                <c:pt idx="29">
                  <c:v>-2</c:v>
                </c:pt>
                <c:pt idx="30">
                  <c:v>3</c:v>
                </c:pt>
                <c:pt idx="31">
                  <c:v>-3</c:v>
                </c:pt>
                <c:pt idx="32">
                  <c:v>3</c:v>
                </c:pt>
                <c:pt idx="33">
                  <c:v>-1</c:v>
                </c:pt>
                <c:pt idx="34">
                  <c:v>2</c:v>
                </c:pt>
                <c:pt idx="35">
                  <c:v>-3</c:v>
                </c:pt>
                <c:pt idx="36">
                  <c:v>2</c:v>
                </c:pt>
                <c:pt idx="37">
                  <c:v>-4</c:v>
                </c:pt>
                <c:pt idx="38">
                  <c:v>1</c:v>
                </c:pt>
                <c:pt idx="39">
                  <c:v>-2</c:v>
                </c:pt>
                <c:pt idx="40">
                  <c:v>3</c:v>
                </c:pt>
                <c:pt idx="41">
                  <c:v>-5</c:v>
                </c:pt>
                <c:pt idx="42">
                  <c:v>6</c:v>
                </c:pt>
                <c:pt idx="43">
                  <c:v>-11</c:v>
                </c:pt>
                <c:pt idx="44">
                  <c:v>12</c:v>
                </c:pt>
                <c:pt idx="45">
                  <c:v>-3</c:v>
                </c:pt>
                <c:pt idx="46">
                  <c:v>4</c:v>
                </c:pt>
                <c:pt idx="47">
                  <c:v>-6</c:v>
                </c:pt>
                <c:pt idx="48">
                  <c:v>7</c:v>
                </c:pt>
                <c:pt idx="49">
                  <c:v>-4</c:v>
                </c:pt>
                <c:pt idx="50">
                  <c:v>8</c:v>
                </c:pt>
                <c:pt idx="51">
                  <c:v>0</c:v>
                </c:pt>
              </c:numCache>
            </c:numRef>
          </c:val>
          <c:smooth val="1"/>
        </c:ser>
        <c:marker val="1"/>
        <c:axId val="160434816"/>
        <c:axId val="160436608"/>
      </c:lineChart>
      <c:catAx>
        <c:axId val="160434816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60436608"/>
        <c:crosses val="autoZero"/>
        <c:auto val="1"/>
        <c:lblAlgn val="ctr"/>
        <c:lblOffset val="100"/>
      </c:catAx>
      <c:valAx>
        <c:axId val="16043660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tickLblPos val="none"/>
        <c:crossAx val="16043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7EA52-4E69-4687-A39E-3530A2D615E8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242E4-E4AE-4630-B28B-053B17E68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2776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41EC8-4B11-4D72-9CC2-7C27F68BDBCB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C4974-F7D2-4683-B21C-6CE9238F64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634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76927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985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908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3076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9217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8754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697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2979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93257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4307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1200" kern="1200" dirty="0" err="1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5257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3450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99226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7781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7141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4053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83202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5045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9451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508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393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2141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38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463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8896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5409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2090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C4974-F7D2-4683-B21C-6CE9238F642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0774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3639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2107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576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22796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083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04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308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 userDrawn="1"/>
        </p:nvSpPr>
        <p:spPr>
          <a:xfrm>
            <a:off x="0" y="290512"/>
            <a:ext cx="3276600" cy="676275"/>
          </a:xfrm>
          <a:custGeom>
            <a:avLst/>
            <a:gdLst>
              <a:gd name="connsiteX0" fmla="*/ 0 w 3276600"/>
              <a:gd name="connsiteY0" fmla="*/ 0 h 676275"/>
              <a:gd name="connsiteX1" fmla="*/ 3139136 w 3276600"/>
              <a:gd name="connsiteY1" fmla="*/ 0 h 676275"/>
              <a:gd name="connsiteX2" fmla="*/ 3271838 w 3276600"/>
              <a:gd name="connsiteY2" fmla="*/ 676274 h 676275"/>
              <a:gd name="connsiteX3" fmla="*/ 3276600 w 3276600"/>
              <a:gd name="connsiteY3" fmla="*/ 652006 h 676275"/>
              <a:gd name="connsiteX4" fmla="*/ 3276600 w 3276600"/>
              <a:gd name="connsiteY4" fmla="*/ 676275 h 676275"/>
              <a:gd name="connsiteX5" fmla="*/ 0 w 3276600"/>
              <a:gd name="connsiteY5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76275">
                <a:moveTo>
                  <a:pt x="0" y="0"/>
                </a:moveTo>
                <a:lnTo>
                  <a:pt x="3139136" y="0"/>
                </a:lnTo>
                <a:lnTo>
                  <a:pt x="3271838" y="676274"/>
                </a:lnTo>
                <a:lnTo>
                  <a:pt x="3276600" y="652006"/>
                </a:lnTo>
                <a:lnTo>
                  <a:pt x="3276600" y="676275"/>
                </a:lnTo>
                <a:lnTo>
                  <a:pt x="0" y="676275"/>
                </a:lnTo>
                <a:close/>
              </a:path>
            </a:pathLst>
          </a:cu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0512"/>
            <a:ext cx="3020720" cy="67627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자유형 17"/>
          <p:cNvSpPr/>
          <p:nvPr userDrawn="1"/>
        </p:nvSpPr>
        <p:spPr>
          <a:xfrm>
            <a:off x="3276600" y="290512"/>
            <a:ext cx="8915400" cy="676275"/>
          </a:xfrm>
          <a:custGeom>
            <a:avLst/>
            <a:gdLst>
              <a:gd name="connsiteX0" fmla="*/ 0 w 8915400"/>
              <a:gd name="connsiteY0" fmla="*/ 0 h 676275"/>
              <a:gd name="connsiteX1" fmla="*/ 8915400 w 8915400"/>
              <a:gd name="connsiteY1" fmla="*/ 0 h 676275"/>
              <a:gd name="connsiteX2" fmla="*/ 8915400 w 8915400"/>
              <a:gd name="connsiteY2" fmla="*/ 676275 h 676275"/>
              <a:gd name="connsiteX3" fmla="*/ 0 w 8915400"/>
              <a:gd name="connsiteY3" fmla="*/ 676275 h 676275"/>
              <a:gd name="connsiteX4" fmla="*/ 0 w 8915400"/>
              <a:gd name="connsiteY4" fmla="*/ 676274 h 676275"/>
              <a:gd name="connsiteX5" fmla="*/ 127940 w 8915400"/>
              <a:gd name="connsiteY5" fmla="*/ 676274 h 676275"/>
              <a:gd name="connsiteX6" fmla="*/ 0 w 8915400"/>
              <a:gd name="connsiteY6" fmla="*/ 24267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400" h="676275">
                <a:moveTo>
                  <a:pt x="0" y="0"/>
                </a:moveTo>
                <a:lnTo>
                  <a:pt x="8915400" y="0"/>
                </a:lnTo>
                <a:lnTo>
                  <a:pt x="8915400" y="676275"/>
                </a:lnTo>
                <a:lnTo>
                  <a:pt x="0" y="676275"/>
                </a:lnTo>
                <a:lnTo>
                  <a:pt x="0" y="676274"/>
                </a:lnTo>
                <a:lnTo>
                  <a:pt x="127940" y="676274"/>
                </a:lnTo>
                <a:lnTo>
                  <a:pt x="0" y="2426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706" y="319087"/>
            <a:ext cx="1159669" cy="6429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243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1344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992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603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3">
                <a:lumMod val="0"/>
                <a:lumOff val="100000"/>
              </a:schemeClr>
            </a:gs>
            <a:gs pos="53000">
              <a:schemeClr val="accent3">
                <a:lumMod val="0"/>
                <a:lumOff val="100000"/>
              </a:schemeClr>
            </a:gs>
            <a:gs pos="100000">
              <a:srgbClr val="D8D8D8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E6693-477F-41C4-9349-126A1480ED6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1875-DA2B-40CE-B14F-65BDAEB4BE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2129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3">
                <a:lumMod val="0"/>
                <a:lumOff val="100000"/>
              </a:schemeClr>
            </a:gs>
            <a:gs pos="53000">
              <a:schemeClr val="accent3">
                <a:lumMod val="0"/>
                <a:lumOff val="100000"/>
              </a:schemeClr>
            </a:gs>
            <a:gs pos="100000">
              <a:srgbClr val="D2CFCF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9278" y="2101376"/>
            <a:ext cx="9845965" cy="720000"/>
          </a:xfrm>
          <a:prstGeom prst="rect">
            <a:avLst/>
          </a:prstGeom>
          <a:solidFill>
            <a:srgbClr val="18A09A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z="3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여러 </a:t>
            </a:r>
            <a:r>
              <a:rPr lang="ko-KR" altLang="en-US" sz="3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기기의 </a:t>
            </a:r>
            <a:r>
              <a:rPr lang="en-US" altLang="ko-KR" sz="3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Audio Stream </a:t>
            </a:r>
            <a:r>
              <a:rPr lang="ko-KR" altLang="en-US" sz="3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ko-KR" altLang="en-US" sz="3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4429" y="4977115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25-2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손민수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25-2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고성민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25-2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김재원</a:t>
            </a:r>
          </a:p>
        </p:txBody>
      </p:sp>
    </p:spTree>
    <p:extLst>
      <p:ext uri="{BB962C8B-B14F-4D97-AF65-F5344CB8AC3E}">
        <p14:creationId xmlns="" xmlns:p14="http://schemas.microsoft.com/office/powerpoint/2010/main" val="36800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85325" y="1788904"/>
            <a:ext cx="10421350" cy="4061242"/>
            <a:chOff x="885325" y="1788904"/>
            <a:chExt cx="10421350" cy="40612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325" y="1788904"/>
              <a:ext cx="2920542" cy="24069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4889" y="1840121"/>
              <a:ext cx="2085801" cy="4010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0000">
              <a:off x="2889831" y="2375173"/>
              <a:ext cx="1529190" cy="293992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033">
              <a:off x="10633462" y="2206035"/>
              <a:ext cx="487059" cy="6172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8361699" y="2500511"/>
              <a:ext cx="360000" cy="434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8857">
              <a:off x="8177052" y="4344265"/>
              <a:ext cx="584217" cy="67669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10946675" y="4114464"/>
              <a:ext cx="360000" cy="43440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5593419" y="3356664"/>
              <a:ext cx="2208055" cy="975000"/>
            </a:xfrm>
            <a:prstGeom prst="rightArrow">
              <a:avLst>
                <a:gd name="adj1" fmla="val 32143"/>
                <a:gd name="adj2" fmla="val 33392"/>
              </a:avLst>
            </a:prstGeom>
            <a:gradFill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rgbClr val="18A09A">
                    <a:alpha val="65000"/>
                  </a:srgbClr>
                </a:gs>
                <a:gs pos="83000">
                  <a:srgbClr val="18A09A">
                    <a:alpha val="70000"/>
                  </a:srgbClr>
                </a:gs>
                <a:gs pos="100000">
                  <a:srgbClr val="18A09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55673" y="4416716"/>
              <a:ext cx="2683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Wifi</a:t>
              </a:r>
              <a:r>
                <a:rPr lang="ko-KR" altLang="en-US" dirty="0" err="1" smtClean="0"/>
                <a:t>를</a:t>
              </a:r>
              <a:r>
                <a:rPr lang="ko-KR" altLang="en-US" dirty="0" smtClean="0"/>
                <a:t> 이용해 소리 전달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879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5" y="1788904"/>
            <a:ext cx="2920542" cy="2406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2152" y="1522407"/>
            <a:ext cx="1529190" cy="29399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962862" y="2393230"/>
            <a:ext cx="2266278" cy="2903808"/>
            <a:chOff x="8177052" y="1840121"/>
            <a:chExt cx="3129623" cy="4010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4889" y="1840121"/>
              <a:ext cx="2085801" cy="40100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033">
              <a:off x="10633462" y="2206035"/>
              <a:ext cx="487059" cy="6172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8361699" y="2500511"/>
              <a:ext cx="360000" cy="434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8857">
              <a:off x="8177052" y="4344265"/>
              <a:ext cx="584217" cy="67669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10946675" y="4114464"/>
              <a:ext cx="360000" cy="434400"/>
            </a:xfrm>
            <a:prstGeom prst="rect">
              <a:avLst/>
            </a:prstGeom>
          </p:spPr>
        </p:pic>
      </p:grp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17265328"/>
              </p:ext>
            </p:extLst>
          </p:nvPr>
        </p:nvGraphicFramePr>
        <p:xfrm>
          <a:off x="8336786" y="4072842"/>
          <a:ext cx="2939922" cy="757486"/>
        </p:xfrm>
        <a:graphic>
          <a:graphicData uri="http://schemas.openxmlformats.org/presentationml/2006/ole">
            <p:oleObj spid="_x0000_s4135" name="Image" r:id="rId10" imgW="10006349" imgH="2577778" progId="">
              <p:embed/>
            </p:oleObj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49286" y="2391913"/>
            <a:ext cx="800100" cy="2905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6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5" y="1516836"/>
            <a:ext cx="2467473" cy="2033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2152" y="811470"/>
            <a:ext cx="1529190" cy="293992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962862" y="2393230"/>
            <a:ext cx="2266278" cy="2903808"/>
            <a:chOff x="8177052" y="1840121"/>
            <a:chExt cx="3129623" cy="4010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4889" y="1840121"/>
              <a:ext cx="2085801" cy="4010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5033">
              <a:off x="10633462" y="2206035"/>
              <a:ext cx="487059" cy="61726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8361699" y="2500511"/>
              <a:ext cx="360000" cy="434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8857">
              <a:off x="8177052" y="4344265"/>
              <a:ext cx="584217" cy="6766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053">
              <a:off x="10946675" y="4114464"/>
              <a:ext cx="360000" cy="4344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2290" y="4197448"/>
            <a:ext cx="2608913" cy="21501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5" y="4197448"/>
            <a:ext cx="2485027" cy="204800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657600" y="2522847"/>
            <a:ext cx="1075765" cy="512421"/>
          </a:xfrm>
          <a:prstGeom prst="line">
            <a:avLst/>
          </a:prstGeom>
          <a:ln w="38100">
            <a:solidFill>
              <a:srgbClr val="18A0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57600" y="4761754"/>
            <a:ext cx="1075765" cy="448938"/>
          </a:xfrm>
          <a:prstGeom prst="line">
            <a:avLst/>
          </a:prstGeom>
          <a:ln w="38100">
            <a:solidFill>
              <a:srgbClr val="18A0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7358232" y="2382472"/>
            <a:ext cx="760931" cy="440183"/>
          </a:xfrm>
          <a:prstGeom prst="line">
            <a:avLst/>
          </a:prstGeom>
          <a:ln w="38100">
            <a:solidFill>
              <a:srgbClr val="18A0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31495" y="4679576"/>
            <a:ext cx="1070795" cy="258242"/>
          </a:xfrm>
          <a:prstGeom prst="line">
            <a:avLst/>
          </a:prstGeom>
          <a:ln w="38100">
            <a:solidFill>
              <a:srgbClr val="18A0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81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2153" y="1874279"/>
            <a:ext cx="259061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TCP/IP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8118" y="1837444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6060" y="1966610"/>
            <a:ext cx="6677822" cy="198593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/>
              <a:t>Transmission</a:t>
            </a:r>
            <a:r>
              <a:rPr lang="en-US" altLang="ko-KR" sz="2400" dirty="0"/>
              <a:t> </a:t>
            </a:r>
            <a:r>
              <a:rPr lang="en-US" altLang="ko-KR" sz="2400" dirty="0" smtClean="0"/>
              <a:t>Control</a:t>
            </a:r>
            <a:r>
              <a:rPr lang="en-US" altLang="ko-KR" sz="2400" dirty="0"/>
              <a:t> </a:t>
            </a:r>
            <a:r>
              <a:rPr lang="en-US" altLang="ko-KR" sz="2400" dirty="0" smtClean="0"/>
              <a:t>Protocol/Internet</a:t>
            </a:r>
            <a:r>
              <a:rPr lang="en-US" altLang="ko-KR" sz="2400" dirty="0"/>
              <a:t> </a:t>
            </a:r>
            <a:r>
              <a:rPr lang="en-US" altLang="ko-KR" sz="2400" dirty="0" smtClean="0"/>
              <a:t>Protocol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주고 받을 양단 간에 연결을 설정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양방향 데이터 전송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수신된 데이터 확인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2153" y="3989383"/>
            <a:ext cx="259061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UDP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8118" y="3952548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26059" y="4081715"/>
            <a:ext cx="6677823" cy="209836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User Datagram Protocol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주고 받을 양단 간에 연결 설정 없음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단방향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전송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수신된 데이터를 확인하지 않음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69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558" y="3585822"/>
            <a:ext cx="1430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03</a:t>
            </a:r>
            <a:endParaRPr lang="ko-KR" altLang="en-US" sz="4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261408" y="3765176"/>
            <a:ext cx="0" cy="225910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76564" y="4916284"/>
            <a:ext cx="4432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개발내용</a:t>
            </a:r>
            <a:endParaRPr lang="en-US" altLang="ko-KR" sz="6600" dirty="0" smtClean="0"/>
          </a:p>
        </p:txBody>
      </p:sp>
    </p:spTree>
    <p:extLst>
      <p:ext uri="{BB962C8B-B14F-4D97-AF65-F5344CB8AC3E}">
        <p14:creationId xmlns="" xmlns:p14="http://schemas.microsoft.com/office/powerpoint/2010/main" val="8471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222849" y="1249476"/>
            <a:ext cx="11746302" cy="5269253"/>
            <a:chOff x="164046" y="1249476"/>
            <a:chExt cx="11746302" cy="5269253"/>
          </a:xfrm>
        </p:grpSpPr>
        <p:sp>
          <p:nvSpPr>
            <p:cNvPr id="37" name="순서도: 처리 36"/>
            <p:cNvSpPr/>
            <p:nvPr/>
          </p:nvSpPr>
          <p:spPr>
            <a:xfrm>
              <a:off x="164046" y="2643424"/>
              <a:ext cx="2575035" cy="3090966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21245" y="3022721"/>
              <a:ext cx="1660635" cy="3888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인증번호 입력</a:t>
              </a:r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1245" y="3608242"/>
              <a:ext cx="1660635" cy="3888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IP </a:t>
              </a:r>
              <a:r>
                <a:rPr lang="ko-KR" altLang="en-US" dirty="0" smtClean="0"/>
                <a:t>정보 받음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61602" y="4189367"/>
              <a:ext cx="2179920" cy="14399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데이터 전송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21245" y="4593090"/>
              <a:ext cx="1660635" cy="388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오디오 </a:t>
              </a:r>
              <a:r>
                <a:rPr lang="ko-KR" altLang="en-US" dirty="0" err="1" smtClean="0"/>
                <a:t>캡쳐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21245" y="5129117"/>
              <a:ext cx="1660635" cy="388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볼륨 조절</a:t>
              </a:r>
              <a:endParaRPr lang="ko-KR" altLang="en-US" dirty="0"/>
            </a:p>
          </p:txBody>
        </p:sp>
        <p:cxnSp>
          <p:nvCxnSpPr>
            <p:cNvPr id="77" name="꺾인 연결선 76"/>
            <p:cNvCxnSpPr>
              <a:stCxn id="40" idx="3"/>
              <a:endCxn id="55" idx="3"/>
            </p:cNvCxnSpPr>
            <p:nvPr/>
          </p:nvCxnSpPr>
          <p:spPr>
            <a:xfrm rot="5400000" flipH="1">
              <a:off x="5020789" y="1063776"/>
              <a:ext cx="144947" cy="5622765"/>
            </a:xfrm>
            <a:prstGeom prst="bentConnector4">
              <a:avLst>
                <a:gd name="adj1" fmla="val -157713"/>
                <a:gd name="adj2" fmla="val 2098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54" idx="3"/>
              <a:endCxn id="40" idx="1"/>
            </p:cNvCxnSpPr>
            <p:nvPr/>
          </p:nvCxnSpPr>
          <p:spPr>
            <a:xfrm flipV="1">
              <a:off x="2281880" y="3022721"/>
              <a:ext cx="5622765" cy="194442"/>
            </a:xfrm>
            <a:prstGeom prst="bentConnector4">
              <a:avLst>
                <a:gd name="adj1" fmla="val 79046"/>
                <a:gd name="adj2" fmla="val 21756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순서도: 수행의 시작/종료 3"/>
            <p:cNvSpPr/>
            <p:nvPr/>
          </p:nvSpPr>
          <p:spPr>
            <a:xfrm>
              <a:off x="1936888" y="1249476"/>
              <a:ext cx="2823587" cy="502418"/>
            </a:xfrm>
            <a:prstGeom prst="flowChartTerminator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Android Application </a:t>
              </a:r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36" name="순서도: 판단 35"/>
            <p:cNvSpPr/>
            <p:nvPr/>
          </p:nvSpPr>
          <p:spPr>
            <a:xfrm>
              <a:off x="1936889" y="1982197"/>
              <a:ext cx="2823586" cy="430924"/>
            </a:xfrm>
            <a:prstGeom prst="flowChartDecision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Type</a:t>
              </a:r>
              <a:endParaRPr lang="ko-KR" altLang="en-US" dirty="0"/>
            </a:p>
          </p:txBody>
        </p:sp>
        <p:sp>
          <p:nvSpPr>
            <p:cNvPr id="40" name="순서도: 자기 디스크 39"/>
            <p:cNvSpPr/>
            <p:nvPr/>
          </p:nvSpPr>
          <p:spPr>
            <a:xfrm>
              <a:off x="6911417" y="3022721"/>
              <a:ext cx="1986455" cy="924910"/>
            </a:xfrm>
            <a:prstGeom prst="flowChartMagneticDisk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/>
              <a:r>
                <a:rPr lang="ko-KR" altLang="en-US" dirty="0" smtClean="0"/>
                <a:t>인증 서버</a:t>
              </a:r>
              <a:endParaRPr lang="ko-KR" altLang="en-US" dirty="0"/>
            </a:p>
          </p:txBody>
        </p:sp>
        <p:sp>
          <p:nvSpPr>
            <p:cNvPr id="47" name="순서도: 수행의 시작/종료 46"/>
            <p:cNvSpPr/>
            <p:nvPr/>
          </p:nvSpPr>
          <p:spPr>
            <a:xfrm>
              <a:off x="1936888" y="6016311"/>
              <a:ext cx="2823587" cy="502418"/>
            </a:xfrm>
            <a:prstGeom prst="flowChartTerminator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Android Application </a:t>
              </a:r>
              <a:r>
                <a:rPr lang="ko-KR" altLang="en-US" dirty="0" smtClean="0"/>
                <a:t>종료</a:t>
              </a:r>
              <a:endParaRPr lang="ko-KR" altLang="en-US" dirty="0"/>
            </a:p>
          </p:txBody>
        </p:sp>
        <p:cxnSp>
          <p:nvCxnSpPr>
            <p:cNvPr id="49" name="직선 화살표 연결선 48"/>
            <p:cNvCxnSpPr>
              <a:stCxn id="4" idx="2"/>
              <a:endCxn id="36" idx="0"/>
            </p:cNvCxnSpPr>
            <p:nvPr/>
          </p:nvCxnSpPr>
          <p:spPr>
            <a:xfrm>
              <a:off x="3348682" y="1751894"/>
              <a:ext cx="0" cy="230303"/>
            </a:xfrm>
            <a:prstGeom prst="straightConnector1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stCxn id="36" idx="3"/>
              <a:endCxn id="38" idx="0"/>
            </p:cNvCxnSpPr>
            <p:nvPr/>
          </p:nvCxnSpPr>
          <p:spPr>
            <a:xfrm>
              <a:off x="4760475" y="2197659"/>
              <a:ext cx="485323" cy="445765"/>
            </a:xfrm>
            <a:prstGeom prst="bentConnector2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52"/>
            <p:cNvCxnSpPr>
              <a:stCxn id="36" idx="1"/>
              <a:endCxn id="37" idx="0"/>
            </p:cNvCxnSpPr>
            <p:nvPr/>
          </p:nvCxnSpPr>
          <p:spPr>
            <a:xfrm rot="10800000" flipV="1">
              <a:off x="1451565" y="2197658"/>
              <a:ext cx="485325" cy="445765"/>
            </a:xfrm>
            <a:prstGeom prst="bentConnector2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꺾인 연결선 62"/>
            <p:cNvCxnSpPr>
              <a:stCxn id="37" idx="2"/>
              <a:endCxn id="47" idx="0"/>
            </p:cNvCxnSpPr>
            <p:nvPr/>
          </p:nvCxnSpPr>
          <p:spPr>
            <a:xfrm rot="16200000" flipH="1">
              <a:off x="2259163" y="4926791"/>
              <a:ext cx="281921" cy="1897118"/>
            </a:xfrm>
            <a:prstGeom prst="bentConnector3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64"/>
            <p:cNvCxnSpPr>
              <a:stCxn id="38" idx="2"/>
              <a:endCxn id="47" idx="0"/>
            </p:cNvCxnSpPr>
            <p:nvPr/>
          </p:nvCxnSpPr>
          <p:spPr>
            <a:xfrm rot="5400000">
              <a:off x="4156280" y="4926792"/>
              <a:ext cx="281921" cy="1897116"/>
            </a:xfrm>
            <a:prstGeom prst="bentConnector3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순서도: 처리 37"/>
            <p:cNvSpPr/>
            <p:nvPr/>
          </p:nvSpPr>
          <p:spPr>
            <a:xfrm>
              <a:off x="3958280" y="2643424"/>
              <a:ext cx="2575035" cy="3090966"/>
            </a:xfrm>
            <a:prstGeom prst="flowChartProcess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 smtClean="0"/>
                <a:t>Speaker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415479" y="3022721"/>
              <a:ext cx="1660635" cy="388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IP </a:t>
              </a:r>
              <a:r>
                <a:rPr lang="ko-KR" altLang="en-US" dirty="0" smtClean="0"/>
                <a:t>정보 전달</a:t>
              </a:r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394459" y="3606044"/>
              <a:ext cx="1660635" cy="388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인증번호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134817" y="4189367"/>
              <a:ext cx="2179920" cy="14399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오디오 재생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394459" y="4593090"/>
              <a:ext cx="1660635" cy="38888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이퀄라이저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94459" y="5129117"/>
              <a:ext cx="1660635" cy="38888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볼륨</a:t>
              </a:r>
              <a:endParaRPr lang="ko-KR" altLang="en-US" dirty="0"/>
            </a:p>
          </p:txBody>
        </p:sp>
        <p:cxnSp>
          <p:nvCxnSpPr>
            <p:cNvPr id="68" name="꺾인 연결선 67"/>
            <p:cNvCxnSpPr>
              <a:stCxn id="41" idx="3"/>
              <a:endCxn id="40" idx="1"/>
            </p:cNvCxnSpPr>
            <p:nvPr/>
          </p:nvCxnSpPr>
          <p:spPr>
            <a:xfrm flipV="1">
              <a:off x="6076114" y="3022721"/>
              <a:ext cx="1828531" cy="194442"/>
            </a:xfrm>
            <a:prstGeom prst="bentConnector4">
              <a:avLst>
                <a:gd name="adj1" fmla="val 35501"/>
                <a:gd name="adj2" fmla="val 21756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>
              <a:stCxn id="40" idx="3"/>
              <a:endCxn id="43" idx="3"/>
            </p:cNvCxnSpPr>
            <p:nvPr/>
          </p:nvCxnSpPr>
          <p:spPr>
            <a:xfrm rot="5400000" flipH="1">
              <a:off x="6906297" y="2949284"/>
              <a:ext cx="147145" cy="1849551"/>
            </a:xfrm>
            <a:prstGeom prst="bentConnector4">
              <a:avLst>
                <a:gd name="adj1" fmla="val -155357"/>
                <a:gd name="adj2" fmla="val 6370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endCxn id="60" idx="3"/>
            </p:cNvCxnSpPr>
            <p:nvPr/>
          </p:nvCxnSpPr>
          <p:spPr>
            <a:xfrm flipH="1">
              <a:off x="2281880" y="5301204"/>
              <a:ext cx="2112578" cy="22355"/>
            </a:xfrm>
            <a:prstGeom prst="straightConnector1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56" idx="3"/>
              <a:endCxn id="44" idx="1"/>
            </p:cNvCxnSpPr>
            <p:nvPr/>
          </p:nvCxnSpPr>
          <p:spPr>
            <a:xfrm>
              <a:off x="2541522" y="4909327"/>
              <a:ext cx="1593295" cy="0"/>
            </a:xfrm>
            <a:prstGeom prst="straightConnector1">
              <a:avLst/>
            </a:prstGeom>
            <a:ln w="19050">
              <a:solidFill>
                <a:srgbClr val="0E5E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순서도: 수행의 시작/종료 83"/>
            <p:cNvSpPr/>
            <p:nvPr/>
          </p:nvSpPr>
          <p:spPr>
            <a:xfrm>
              <a:off x="9047590" y="1747332"/>
              <a:ext cx="2862758" cy="502418"/>
            </a:xfrm>
            <a:prstGeom prst="flowChartTerminator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Window Application </a:t>
              </a:r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90" name="순서도: 처리 89"/>
            <p:cNvSpPr/>
            <p:nvPr/>
          </p:nvSpPr>
          <p:spPr>
            <a:xfrm>
              <a:off x="9191452" y="2643884"/>
              <a:ext cx="2575035" cy="3090966"/>
            </a:xfrm>
            <a:prstGeom prst="flowChart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648652" y="3023181"/>
              <a:ext cx="1660635" cy="3888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인증번호 입력</a:t>
              </a:r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648652" y="3608702"/>
              <a:ext cx="1660635" cy="3888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IP </a:t>
              </a:r>
              <a:r>
                <a:rPr lang="ko-KR" altLang="en-US" dirty="0" smtClean="0"/>
                <a:t>정보 받음</a:t>
              </a:r>
              <a:endParaRPr lang="ko-KR" altLang="en-US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9389009" y="4189827"/>
              <a:ext cx="2179920" cy="14399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데이터 전송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648652" y="4593550"/>
              <a:ext cx="1660635" cy="38888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오디오 </a:t>
              </a:r>
              <a:r>
                <a:rPr lang="ko-KR" altLang="en-US" dirty="0" err="1" smtClean="0"/>
                <a:t>캡쳐</a:t>
              </a:r>
              <a:endParaRPr lang="ko-KR" altLang="en-US" dirty="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648652" y="5129577"/>
              <a:ext cx="1660635" cy="38888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볼륨 조절</a:t>
              </a:r>
              <a:endParaRPr lang="ko-KR" altLang="en-US" dirty="0"/>
            </a:p>
          </p:txBody>
        </p:sp>
        <p:cxnSp>
          <p:nvCxnSpPr>
            <p:cNvPr id="105" name="꺾인 연결선 104"/>
            <p:cNvCxnSpPr>
              <a:stCxn id="91" idx="1"/>
              <a:endCxn id="40" idx="1"/>
            </p:cNvCxnSpPr>
            <p:nvPr/>
          </p:nvCxnSpPr>
          <p:spPr>
            <a:xfrm rot="10800000">
              <a:off x="7904646" y="3022721"/>
              <a:ext cx="1744007" cy="194902"/>
            </a:xfrm>
            <a:prstGeom prst="bentConnector4">
              <a:avLst>
                <a:gd name="adj1" fmla="val 32975"/>
                <a:gd name="adj2" fmla="val 21729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106"/>
            <p:cNvCxnSpPr>
              <a:stCxn id="40" idx="3"/>
              <a:endCxn id="92" idx="1"/>
            </p:cNvCxnSpPr>
            <p:nvPr/>
          </p:nvCxnSpPr>
          <p:spPr>
            <a:xfrm rot="5400000" flipH="1" flipV="1">
              <a:off x="8704404" y="3003384"/>
              <a:ext cx="144487" cy="1744007"/>
            </a:xfrm>
            <a:prstGeom prst="bentConnector4">
              <a:avLst>
                <a:gd name="adj1" fmla="val -158215"/>
                <a:gd name="adj2" fmla="val 6702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84" idx="2"/>
              <a:endCxn id="90" idx="0"/>
            </p:cNvCxnSpPr>
            <p:nvPr/>
          </p:nvCxnSpPr>
          <p:spPr>
            <a:xfrm>
              <a:off x="10478969" y="2249750"/>
              <a:ext cx="1" cy="3941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순서도: 수행의 시작/종료 116"/>
            <p:cNvSpPr/>
            <p:nvPr/>
          </p:nvSpPr>
          <p:spPr>
            <a:xfrm>
              <a:off x="9047590" y="6010195"/>
              <a:ext cx="2862758" cy="502418"/>
            </a:xfrm>
            <a:prstGeom prst="flowChartTerminator">
              <a:avLst/>
            </a:prstGeom>
            <a:solidFill>
              <a:srgbClr val="18A09A"/>
            </a:solidFill>
            <a:ln>
              <a:solidFill>
                <a:srgbClr val="0E5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Window Application </a:t>
              </a:r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cxnSp>
          <p:nvCxnSpPr>
            <p:cNvPr id="119" name="직선 화살표 연결선 118"/>
            <p:cNvCxnSpPr>
              <a:stCxn id="90" idx="2"/>
              <a:endCxn id="117" idx="0"/>
            </p:cNvCxnSpPr>
            <p:nvPr/>
          </p:nvCxnSpPr>
          <p:spPr>
            <a:xfrm flipH="1">
              <a:off x="10478969" y="5734850"/>
              <a:ext cx="1" cy="2753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화살표 연결선 4"/>
          <p:cNvCxnSpPr>
            <a:stCxn id="93" idx="1"/>
            <a:endCxn id="44" idx="3"/>
          </p:cNvCxnSpPr>
          <p:nvPr/>
        </p:nvCxnSpPr>
        <p:spPr>
          <a:xfrm flipH="1" flipV="1">
            <a:off x="6373540" y="4909327"/>
            <a:ext cx="3074272" cy="460"/>
          </a:xfrm>
          <a:prstGeom prst="straightConnector1">
            <a:avLst/>
          </a:prstGeom>
          <a:ln w="19050">
            <a:solidFill>
              <a:srgbClr val="0E5E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6" idx="3"/>
          </p:cNvCxnSpPr>
          <p:nvPr/>
        </p:nvCxnSpPr>
        <p:spPr>
          <a:xfrm flipV="1">
            <a:off x="6113897" y="5323558"/>
            <a:ext cx="3593557" cy="1"/>
          </a:xfrm>
          <a:prstGeom prst="straightConnector1">
            <a:avLst/>
          </a:prstGeom>
          <a:ln w="19050">
            <a:solidFill>
              <a:srgbClr val="0E5E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356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pic>
        <p:nvPicPr>
          <p:cNvPr id="4" name="그림 3" descr="https://i-msdn.sec.s-msft.com/dynimg/IC45726.jp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275715"/>
            <a:ext cx="5676900" cy="53924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228975" y="3305174"/>
            <a:ext cx="1514475" cy="466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8974" y="3076576"/>
            <a:ext cx="3600451" cy="695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323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659825" y="1474491"/>
            <a:ext cx="7087076" cy="4796676"/>
            <a:chOff x="2029880" y="1084740"/>
            <a:chExt cx="4032448" cy="3024336"/>
          </a:xfrm>
        </p:grpSpPr>
        <p:sp>
          <p:nvSpPr>
            <p:cNvPr id="6" name="직사각형 5"/>
            <p:cNvSpPr/>
            <p:nvPr/>
          </p:nvSpPr>
          <p:spPr>
            <a:xfrm>
              <a:off x="2029880" y="1084740"/>
              <a:ext cx="4032448" cy="3024336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643962" y="1382881"/>
              <a:ext cx="2977449" cy="359083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245904" y="1882536"/>
              <a:ext cx="1512168" cy="14977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208581" y="1863875"/>
              <a:ext cx="613387" cy="23162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Speaker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688035" y="1454888"/>
              <a:ext cx="1008112" cy="18432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Connectivity Manager</a:t>
              </a:r>
              <a:endParaRPr lang="ko-KR" altLang="en-US" sz="1100" dirty="0" smtClean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726944" y="1454888"/>
              <a:ext cx="792088" cy="18432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HTTP Post</a:t>
              </a:r>
              <a:endParaRPr lang="ko-KR" altLang="en-US" sz="1100" dirty="0" smtClean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305472" y="2170568"/>
              <a:ext cx="1380592" cy="13270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Audio Manager</a:t>
              </a:r>
              <a:endParaRPr lang="ko-KR" altLang="en-US" sz="1100" dirty="0" smtClean="0"/>
            </a:p>
          </p:txBody>
        </p:sp>
        <p:sp>
          <p:nvSpPr>
            <p:cNvPr id="14" name="아래쪽 화살표 13"/>
            <p:cNvSpPr/>
            <p:nvPr/>
          </p:nvSpPr>
          <p:spPr>
            <a:xfrm>
              <a:off x="3243715" y="1683637"/>
              <a:ext cx="216024" cy="288032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06144" y="1895826"/>
              <a:ext cx="1546798" cy="147870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33205" y="1872372"/>
              <a:ext cx="658806" cy="2477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Client</a:t>
              </a:r>
              <a:endParaRPr lang="ko-KR" altLang="en-US" sz="1200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488595" y="2169723"/>
              <a:ext cx="1392118" cy="14388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Audio Manager</a:t>
              </a:r>
              <a:endParaRPr lang="ko-KR" altLang="en-US" sz="1100" dirty="0" smtClean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4678723" y="1689345"/>
              <a:ext cx="216024" cy="29599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305472" y="2333018"/>
              <a:ext cx="1380592" cy="13270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Connect Thread</a:t>
              </a:r>
              <a:endParaRPr lang="ko-KR" altLang="en-US" sz="1100" dirty="0" smtClean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302458" y="2501178"/>
              <a:ext cx="1368152" cy="176943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Volume BroadcastReciver</a:t>
              </a:r>
              <a:endParaRPr lang="ko-KR" altLang="en-US" sz="1100" dirty="0" smtClean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302458" y="2707094"/>
              <a:ext cx="1368152" cy="42197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91313" y="2936278"/>
              <a:ext cx="1131834" cy="141419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AudioTrack</a:t>
              </a:r>
              <a:endParaRPr lang="ko-KR" altLang="en-US" sz="1100" dirty="0" smtClean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387672" y="2761100"/>
              <a:ext cx="1149514" cy="145349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Datagram Socket</a:t>
              </a:r>
              <a:endParaRPr lang="ko-KR" altLang="en-US" sz="1100" dirty="0" smtClean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570548" y="1454888"/>
              <a:ext cx="989049" cy="190035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Notification Manager</a:t>
              </a:r>
              <a:endParaRPr lang="ko-KR" altLang="en-US" sz="1100" dirty="0" smtClean="0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758072" y="2304484"/>
              <a:ext cx="720080" cy="21602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6" name="오른쪽 화살표 25"/>
            <p:cNvSpPr/>
            <p:nvPr/>
          </p:nvSpPr>
          <p:spPr>
            <a:xfrm flipH="1">
              <a:off x="3686064" y="2808540"/>
              <a:ext cx="720080" cy="21602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122093" y="1882536"/>
              <a:ext cx="216024" cy="142920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 smtClean="0"/>
                <a:t>User Datagram protocol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830080" y="1882536"/>
              <a:ext cx="216024" cy="14120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 smtClean="0"/>
                <a:t>Multi - thread</a:t>
              </a:r>
              <a:endParaRPr lang="ko-KR" altLang="en-US" sz="1200" dirty="0" smtClean="0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503614" y="2351014"/>
              <a:ext cx="1380592" cy="13847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Connection Send</a:t>
              </a:r>
              <a:endParaRPr lang="ko-KR" altLang="en-US" sz="1100" dirty="0" smtClean="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499139" y="2529318"/>
              <a:ext cx="1380592" cy="268675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BroadcastReciver</a:t>
              </a:r>
              <a:endParaRPr lang="en-US" altLang="ko-KR" sz="1100" dirty="0" smtClean="0"/>
            </a:p>
            <a:p>
              <a:pPr algn="ctr"/>
              <a:endParaRPr lang="en-US" altLang="ko-KR" sz="1100" dirty="0" smtClean="0"/>
            </a:p>
            <a:p>
              <a:pPr algn="ctr"/>
              <a:endParaRPr lang="ko-KR" altLang="en-US" sz="1100" dirty="0" smtClean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579694" y="2650300"/>
              <a:ext cx="1224136" cy="12486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Volume Send</a:t>
              </a:r>
              <a:endParaRPr lang="ko-KR" altLang="en-US" sz="1100" dirty="0" smtClean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508186" y="2832243"/>
              <a:ext cx="1368152" cy="49662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 dirty="0" smtClean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622797" y="3026323"/>
              <a:ext cx="612267" cy="2675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Audio Record</a:t>
              </a:r>
            </a:p>
            <a:p>
              <a:pPr algn="ctr"/>
              <a:r>
                <a:rPr lang="en-US" altLang="ko-KR" sz="1100" dirty="0" smtClean="0"/>
                <a:t>(Android)</a:t>
              </a:r>
              <a:endParaRPr lang="ko-KR" altLang="en-US" sz="1100" dirty="0" smtClean="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603702" y="2868381"/>
              <a:ext cx="1149514" cy="12369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Datagram Socket</a:t>
              </a:r>
              <a:endParaRPr lang="ko-KR" altLang="en-US" sz="1100" dirty="0" smtClean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12759" y="3163322"/>
              <a:ext cx="1358213" cy="158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Equalizer</a:t>
              </a:r>
              <a:endParaRPr lang="ko-KR" altLang="en-US" sz="1100" dirty="0" smtClean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8338029" y="4553893"/>
            <a:ext cx="958372" cy="440877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Loopback Record (Windows)</a:t>
            </a:r>
            <a:endParaRPr lang="ko-KR" altLang="en-US" sz="900" dirty="0" smtClean="0"/>
          </a:p>
        </p:txBody>
      </p:sp>
    </p:spTree>
    <p:extLst>
      <p:ext uri="{BB962C8B-B14F-4D97-AF65-F5344CB8AC3E}">
        <p14:creationId xmlns="" xmlns:p14="http://schemas.microsoft.com/office/powerpoint/2010/main" val="4324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793" y="1091645"/>
            <a:ext cx="36167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Android System Audio Capture</a:t>
            </a:r>
            <a:endParaRPr lang="ko-KR" altLang="en-US" b="1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93" y="1881874"/>
            <a:ext cx="4272784" cy="4015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18" y="3281980"/>
            <a:ext cx="6468334" cy="3307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69" y="1351896"/>
            <a:ext cx="3530557" cy="4623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69" y="1826572"/>
            <a:ext cx="4320480" cy="20052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693729" y="1855251"/>
            <a:ext cx="2453325" cy="77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69" y="3841487"/>
            <a:ext cx="4084116" cy="16366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960073" y="4031707"/>
            <a:ext cx="3744416" cy="16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3909" y="5770247"/>
            <a:ext cx="7194214" cy="369332"/>
          </a:xfrm>
          <a:prstGeom prst="rect">
            <a:avLst/>
          </a:prstGeom>
          <a:solidFill>
            <a:srgbClr val="18A09A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… /android/platform/frameworks/services/</a:t>
            </a:r>
            <a:r>
              <a:rPr lang="en-US" altLang="ko-KR" b="1" dirty="0" err="1" smtClean="0">
                <a:solidFill>
                  <a:schemeClr val="bg1"/>
                </a:solidFill>
              </a:rPr>
              <a:t>audioflinger</a:t>
            </a:r>
            <a:r>
              <a:rPr lang="en-US" altLang="ko-KR" b="1" dirty="0" smtClean="0">
                <a:solidFill>
                  <a:schemeClr val="bg1"/>
                </a:solidFill>
              </a:rPr>
              <a:t>/AudioFlinger.cpp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57976" y="4031707"/>
            <a:ext cx="10063027" cy="1065073"/>
            <a:chOff x="1281247" y="4031707"/>
            <a:chExt cx="10063027" cy="1065073"/>
          </a:xfrm>
        </p:grpSpPr>
        <p:cxnSp>
          <p:nvCxnSpPr>
            <p:cNvPr id="16" name="직선 연결선 15"/>
            <p:cNvCxnSpPr/>
            <p:nvPr/>
          </p:nvCxnSpPr>
          <p:spPr>
            <a:xfrm flipH="1">
              <a:off x="1281248" y="4033838"/>
              <a:ext cx="5407683" cy="6008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0427760" y="4031707"/>
              <a:ext cx="909371" cy="6093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281248" y="4198144"/>
              <a:ext cx="5407683" cy="873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0427760" y="4197961"/>
              <a:ext cx="873653" cy="8734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81247" y="4635115"/>
              <a:ext cx="10063027" cy="461665"/>
            </a:xfrm>
            <a:prstGeom prst="rect">
              <a:avLst/>
            </a:prstGeom>
            <a:solidFill>
              <a:srgbClr val="18A09A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 smtClean="0">
                  <a:solidFill>
                    <a:schemeClr val="bg1"/>
                  </a:solidFill>
                </a:rPr>
                <a:t>AudioStreamOut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 *output = new 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AudioStreamOut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outHwDev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 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outStream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 flags);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70998" y="1351896"/>
            <a:ext cx="9576056" cy="2677656"/>
            <a:chOff x="294269" y="1351896"/>
            <a:chExt cx="9576056" cy="2677656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94269" y="1351896"/>
              <a:ext cx="7122731" cy="5033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771270" y="1351896"/>
              <a:ext cx="3099055" cy="5033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294269" y="2629868"/>
              <a:ext cx="7122731" cy="13996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6683344" y="2629868"/>
              <a:ext cx="3186981" cy="13996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94269" y="1351896"/>
              <a:ext cx="6477001" cy="2677656"/>
            </a:xfrm>
            <a:prstGeom prst="rect">
              <a:avLst/>
            </a:prstGeom>
            <a:solidFill>
              <a:srgbClr val="18A09A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 smtClean="0">
                  <a:solidFill>
                    <a:schemeClr val="bg1"/>
                  </a:solidFill>
                </a:rPr>
                <a:t>HwDevHal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-&gt;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open_output_stream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hwDevHal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	id, 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	*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pDevices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	(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audio_output_flags_t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)flags, 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	&amp;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config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	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		&amp;</a:t>
              </a:r>
              <a:r>
                <a:rPr lang="en-US" altLang="ko-KR" sz="2400" dirty="0" err="1" smtClean="0">
                  <a:solidFill>
                    <a:schemeClr val="bg1"/>
                  </a:solidFill>
                </a:rPr>
                <a:t>outStream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); </a:t>
              </a:r>
            </a:p>
            <a:p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010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pic>
        <p:nvPicPr>
          <p:cNvPr id="41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9" b="6522"/>
          <a:stretch/>
        </p:blipFill>
        <p:spPr bwMode="auto">
          <a:xfrm>
            <a:off x="2838450" y="2200275"/>
            <a:ext cx="653011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2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68191" y="813418"/>
            <a:ext cx="2022834" cy="769441"/>
          </a:xfrm>
          <a:prstGeom prst="rect">
            <a:avLst/>
          </a:prstGeom>
          <a:solidFill>
            <a:srgbClr val="18A0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7100" y="2064794"/>
            <a:ext cx="32385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개발목적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7100" y="2902367"/>
            <a:ext cx="32385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개발목표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77100" y="3739940"/>
            <a:ext cx="32385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77100" y="4570871"/>
            <a:ext cx="32385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7100" y="5401802"/>
            <a:ext cx="32385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83065" y="1982426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83065" y="2816677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83065" y="3650929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83065" y="4485181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83065" y="5319433"/>
            <a:ext cx="84406" cy="633046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1963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603612" y="2741213"/>
            <a:ext cx="6984777" cy="2160240"/>
            <a:chOff x="1669961" y="2741213"/>
            <a:chExt cx="6984777" cy="21602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503833" y="2741213"/>
              <a:ext cx="0" cy="2156633"/>
            </a:xfrm>
            <a:prstGeom prst="line">
              <a:avLst/>
            </a:prstGeom>
            <a:ln w="25400">
              <a:solidFill>
                <a:srgbClr val="0E5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1669961" y="3173261"/>
              <a:ext cx="1376331" cy="1358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4860207" y="3910143"/>
              <a:ext cx="177588" cy="1686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012922" y="3910143"/>
              <a:ext cx="177588" cy="1686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2930052" y="2741213"/>
              <a:ext cx="1476214" cy="41049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4406266" y="2741213"/>
              <a:ext cx="4248472" cy="216024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73955" y="3683456"/>
              <a:ext cx="1632310" cy="121439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4519335" y="2935684"/>
              <a:ext cx="864096" cy="43204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Ring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90117" y="2935684"/>
              <a:ext cx="941468" cy="43204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Ring 2</a:t>
              </a:r>
              <a:endParaRPr lang="ko-KR" altLang="en-US" sz="1200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69668" y="2935684"/>
              <a:ext cx="864096" cy="43204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MIC</a:t>
              </a:r>
              <a:endParaRPr lang="ko-KR" altLang="en-US" sz="1200" dirty="0"/>
            </a:p>
          </p:txBody>
        </p:sp>
        <p:sp>
          <p:nvSpPr>
            <p:cNvPr id="21" name="이등변 삼각형 20"/>
            <p:cNvSpPr/>
            <p:nvPr/>
          </p:nvSpPr>
          <p:spPr>
            <a:xfrm rot="16140000">
              <a:off x="6783358" y="2789353"/>
              <a:ext cx="634534" cy="724712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lIns="0" tIns="0" rIns="0" bIns="72000" rtlCol="0" anchor="ctr"/>
            <a:lstStyle/>
            <a:p>
              <a:pPr algn="ctr"/>
              <a:r>
                <a:rPr lang="en-US" altLang="ko-KR" sz="1100" dirty="0" smtClean="0"/>
                <a:t>Gnd</a:t>
              </a:r>
              <a:endParaRPr lang="ko-KR" altLang="en-US" sz="1200" dirty="0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6637439" y="2741213"/>
              <a:ext cx="0" cy="2156633"/>
            </a:xfrm>
            <a:prstGeom prst="line">
              <a:avLst/>
            </a:prstGeom>
            <a:ln w="25400">
              <a:solidFill>
                <a:srgbClr val="0E5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567055" y="2741213"/>
              <a:ext cx="0" cy="2156633"/>
            </a:xfrm>
            <a:prstGeom prst="line">
              <a:avLst/>
            </a:prstGeom>
            <a:ln w="25400">
              <a:solidFill>
                <a:srgbClr val="0E5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28" idx="6"/>
              <a:endCxn id="29" idx="2"/>
            </p:cNvCxnSpPr>
            <p:nvPr/>
          </p:nvCxnSpPr>
          <p:spPr>
            <a:xfrm>
              <a:off x="5037795" y="3994465"/>
              <a:ext cx="2975127" cy="0"/>
            </a:xfrm>
            <a:prstGeom prst="line">
              <a:avLst/>
            </a:prstGeom>
            <a:ln w="317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8720566" y="1611407"/>
            <a:ext cx="2201684" cy="4597472"/>
            <a:chOff x="8720566" y="1611407"/>
            <a:chExt cx="2201684" cy="45974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/>
            <a:srcRect l="30704" t="31807" r="35570" b="28580"/>
            <a:stretch/>
          </p:blipFill>
          <p:spPr>
            <a:xfrm>
              <a:off x="8720566" y="1611407"/>
              <a:ext cx="2201684" cy="4597472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9588389" y="3280410"/>
              <a:ext cx="355711" cy="2971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588389" y="5379598"/>
              <a:ext cx="355711" cy="2971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830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16927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91912448"/>
              </p:ext>
            </p:extLst>
          </p:nvPr>
        </p:nvGraphicFramePr>
        <p:xfrm>
          <a:off x="6056046" y="1885598"/>
          <a:ext cx="4278579" cy="333356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25839"/>
                <a:gridCol w="1890665"/>
                <a:gridCol w="1362075"/>
              </a:tblGrid>
              <a:tr h="46800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크롬 캐스트 오디오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Speaker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3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35</a:t>
                      </a:r>
                      <a:r>
                        <a:rPr lang="ko-KR" altLang="en-US" sz="1000" dirty="0" smtClean="0"/>
                        <a:t>달러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달러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63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오디오 효과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제공하지 않음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제공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63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휴대성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크기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무게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좋음</a:t>
                      </a:r>
                      <a:endParaRPr lang="en-US" altLang="ko-KR" sz="10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짧고 가벼움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좋음</a:t>
                      </a:r>
                      <a:endParaRPr lang="en-US" altLang="ko-KR" sz="10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짧고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가벼움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95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지원 가능 </a:t>
                      </a:r>
                      <a:r>
                        <a:rPr lang="en-US" altLang="ko-KR" sz="1000" dirty="0" smtClean="0"/>
                        <a:t>Application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Google</a:t>
                      </a:r>
                      <a:r>
                        <a:rPr lang="en-US" altLang="ko-KR" sz="1000" baseline="0" dirty="0" smtClean="0"/>
                        <a:t> Play Music,</a:t>
                      </a:r>
                    </a:p>
                    <a:p>
                      <a:pPr algn="ctr" latinLnBrk="1"/>
                      <a:r>
                        <a:rPr lang="en-US" altLang="ko-KR" sz="1000" baseline="0" dirty="0" smtClean="0"/>
                        <a:t>Spotify,</a:t>
                      </a:r>
                    </a:p>
                    <a:p>
                      <a:pPr algn="ctr" latinLnBrk="1"/>
                      <a:r>
                        <a:rPr lang="en-US" altLang="ko-KR" sz="1000" baseline="0" dirty="0" smtClean="0"/>
                        <a:t>Pandora, etc...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제한 없음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63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지원</a:t>
                      </a:r>
                      <a:r>
                        <a:rPr lang="ko-KR" altLang="en-US" sz="1000" baseline="0" dirty="0" smtClean="0"/>
                        <a:t> 가능 </a:t>
                      </a:r>
                      <a:r>
                        <a:rPr lang="en-US" altLang="ko-KR" sz="1000" baseline="0" dirty="0" smtClean="0"/>
                        <a:t>Device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Smartphone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PC</a:t>
                      </a:r>
                      <a:r>
                        <a:rPr lang="en-US" altLang="ko-KR" sz="1000" baseline="0" dirty="0" smtClean="0"/>
                        <a:t> +</a:t>
                      </a:r>
                      <a:r>
                        <a:rPr lang="en-US" altLang="ko-KR" sz="1000" dirty="0" smtClean="0"/>
                        <a:t> Smartphone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63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통신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Wifi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baseline="0" dirty="0" smtClean="0"/>
                        <a:t>동일 </a:t>
                      </a:r>
                      <a:r>
                        <a:rPr lang="ko-KR" altLang="en-US" sz="1000" baseline="0" dirty="0" err="1" smtClean="0"/>
                        <a:t>내부망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Wifi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baseline="0" dirty="0" smtClean="0"/>
                        <a:t>동일 </a:t>
                      </a:r>
                      <a:r>
                        <a:rPr lang="ko-KR" altLang="en-US" sz="1000" baseline="0" dirty="0" err="1" smtClean="0"/>
                        <a:t>내부망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9" name="아래쪽 화살표 38"/>
          <p:cNvSpPr/>
          <p:nvPr/>
        </p:nvSpPr>
        <p:spPr>
          <a:xfrm>
            <a:off x="6899776" y="5197966"/>
            <a:ext cx="360040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8789779" y="5197966"/>
            <a:ext cx="360040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07963" y="5846038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보조적 장치의 활용성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5122" name="Picture 2" descr="https://www.google.co.kr/chromecast/static/images/tv/chromeca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7" y="1481012"/>
            <a:ext cx="5226759" cy="41928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84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5940" y="1588529"/>
            <a:ext cx="2965997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PCM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1906" y="1551694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2273" y="1588529"/>
            <a:ext cx="6677822" cy="71944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Pulse Code </a:t>
            </a:r>
            <a:r>
              <a:rPr lang="en-US" altLang="ko-KR" dirty="0" smtClean="0"/>
              <a:t>Modulation(</a:t>
            </a:r>
            <a:r>
              <a:rPr lang="ko-KR" altLang="en-US" dirty="0"/>
              <a:t>펄스 부호 </a:t>
            </a:r>
            <a:r>
              <a:rPr lang="ko-KR" altLang="en-US" dirty="0" smtClean="0"/>
              <a:t>변조</a:t>
            </a:r>
            <a:r>
              <a:rPr lang="en-US" altLang="ko-KR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ko-KR" dirty="0" smtClean="0"/>
              <a:t>아날로그 </a:t>
            </a:r>
            <a:r>
              <a:rPr lang="ko-KR" altLang="ko-KR" dirty="0"/>
              <a:t>신호인 음성 신호의 디지털 표현이다</a:t>
            </a:r>
            <a:r>
              <a:rPr lang="en-US" altLang="ko-KR" dirty="0"/>
              <a:t>.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5940" y="2819185"/>
            <a:ext cx="2965997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Bit depth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1906" y="2782350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02272" y="2980423"/>
            <a:ext cx="6677823" cy="10427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33350" indent="-133350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/>
              <a:t>4Bit, 8Bit, 16Bit </a:t>
            </a:r>
            <a:r>
              <a:rPr lang="ko-KR" altLang="en-US" dirty="0"/>
              <a:t>등의 여러 종류가 있는데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Bit</a:t>
            </a:r>
            <a:r>
              <a:rPr lang="ko-KR" altLang="en-US" dirty="0"/>
              <a:t>가 소리가 </a:t>
            </a:r>
            <a:r>
              <a:rPr lang="ko-KR" altLang="en-US" dirty="0" err="1"/>
              <a:t>나타</a:t>
            </a:r>
            <a:r>
              <a:rPr lang="ko-KR" altLang="en-US" dirty="0"/>
              <a:t> 낼 수 있는 대역폭의 크기이다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16Bit</a:t>
            </a:r>
            <a:r>
              <a:rPr lang="ko-KR" altLang="en-US" dirty="0"/>
              <a:t>이면</a:t>
            </a:r>
            <a:r>
              <a:rPr lang="en-US" altLang="ko-KR" dirty="0"/>
              <a:t>, signed</a:t>
            </a:r>
            <a:r>
              <a:rPr lang="ko-KR" altLang="en-US" dirty="0"/>
              <a:t>로 </a:t>
            </a:r>
            <a:r>
              <a:rPr lang="en-US" altLang="ko-KR" dirty="0"/>
              <a:t>-32768~32767</a:t>
            </a:r>
            <a:r>
              <a:rPr lang="ko-KR" altLang="en-US" dirty="0"/>
              <a:t>의 범위를 표현 가능하다</a:t>
            </a:r>
            <a:r>
              <a:rPr lang="en-US" altLang="ko-KR" dirty="0" smtClean="0"/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940" y="4017345"/>
            <a:ext cx="2965997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Stereo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1906" y="3980510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02272" y="4210139"/>
            <a:ext cx="6677823" cy="78096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33350" indent="-133350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/>
              <a:t>2</a:t>
            </a:r>
            <a:r>
              <a:rPr lang="ko-KR" altLang="en-US" dirty="0"/>
              <a:t>채널로 왼쪽과 오른쪽의 소리가 서로 다르게 들림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5940" y="5211167"/>
            <a:ext cx="315586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Sampling rate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1906" y="5174332"/>
            <a:ext cx="84406" cy="720000"/>
          </a:xfrm>
          <a:prstGeom prst="rect">
            <a:avLst/>
          </a:prstGeom>
          <a:solidFill>
            <a:srgbClr val="18A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02272" y="5403961"/>
            <a:ext cx="6677823" cy="95873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79388" indent="-179388"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/>
              <a:t>초 단위 샘플링 횟수</a:t>
            </a:r>
            <a:r>
              <a:rPr lang="en-US" altLang="ko-KR" dirty="0"/>
              <a:t>, 44.1 KHz</a:t>
            </a:r>
            <a:r>
              <a:rPr lang="ko-KR" altLang="en-US" dirty="0"/>
              <a:t>는 입력되는 아날로그 데이터를 </a:t>
            </a:r>
            <a:r>
              <a:rPr lang="en-US" altLang="ko-KR" dirty="0"/>
              <a:t>1</a:t>
            </a:r>
            <a:r>
              <a:rPr lang="ko-KR" altLang="en-US" dirty="0"/>
              <a:t>초 동안 </a:t>
            </a:r>
            <a:r>
              <a:rPr lang="en-US" altLang="ko-KR" dirty="0"/>
              <a:t>4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 </a:t>
            </a:r>
            <a:r>
              <a:rPr lang="en-US" altLang="ko-KR" dirty="0"/>
              <a:t>100</a:t>
            </a:r>
            <a:r>
              <a:rPr lang="ko-KR" altLang="en-US" dirty="0"/>
              <a:t>번으로 세분화하여 샘플링 했다는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457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900204" y="1812315"/>
            <a:ext cx="8391592" cy="3969385"/>
            <a:chOff x="764473" y="2032652"/>
            <a:chExt cx="8391592" cy="3969385"/>
          </a:xfrm>
        </p:grpSpPr>
        <p:pic>
          <p:nvPicPr>
            <p:cNvPr id="18" name="그림 17" descr="https://upload.wikimedia.org/wikipedia/commons/5/50/Signal_Sampling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935" y="2032652"/>
              <a:ext cx="6120130" cy="396938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" name="직선 연결선 3"/>
            <p:cNvCxnSpPr/>
            <p:nvPr/>
          </p:nvCxnSpPr>
          <p:spPr>
            <a:xfrm>
              <a:off x="1971675" y="2181225"/>
              <a:ext cx="67627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971675" y="5944887"/>
              <a:ext cx="67627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309812" y="2181225"/>
              <a:ext cx="0" cy="3763662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64473" y="3832223"/>
              <a:ext cx="1491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/>
                <a:t>Bit depth</a:t>
              </a:r>
              <a:endParaRPr lang="ko-KR" altLang="en-US" sz="2400" b="1" dirty="0"/>
            </a:p>
          </p:txBody>
        </p:sp>
        <p:grpSp>
          <p:nvGrpSpPr>
            <p:cNvPr id="26" name="그룹 25"/>
            <p:cNvGrpSpPr/>
            <p:nvPr/>
          </p:nvGrpSpPr>
          <p:grpSpPr>
            <a:xfrm rot="16200000">
              <a:off x="6910069" y="2157732"/>
              <a:ext cx="676275" cy="2019943"/>
              <a:chOff x="5314950" y="2181225"/>
              <a:chExt cx="676275" cy="3763662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5314950" y="2181225"/>
                <a:ext cx="67627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314950" y="5944887"/>
                <a:ext cx="67627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653087" y="2181225"/>
                <a:ext cx="0" cy="3763662"/>
              </a:xfrm>
              <a:prstGeom prst="line">
                <a:avLst/>
              </a:prstGeom>
              <a:ln w="254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6238234" y="2369346"/>
              <a:ext cx="2019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Sampling rate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6822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724" y="1209040"/>
            <a:ext cx="7402552" cy="533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70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3520" y="1698614"/>
            <a:ext cx="6664960" cy="421261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68496" y="1698614"/>
            <a:ext cx="2812648" cy="4358640"/>
            <a:chOff x="8368496" y="1698614"/>
            <a:chExt cx="2812648" cy="43586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7732" y="1698614"/>
              <a:ext cx="2451736" cy="435864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68496" y="3183039"/>
              <a:ext cx="2812648" cy="216446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7319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4401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558" y="3585822"/>
            <a:ext cx="1430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04</a:t>
            </a:r>
            <a:endParaRPr lang="ko-KR" altLang="en-US" sz="4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261408" y="3765176"/>
            <a:ext cx="0" cy="225910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76564" y="4916284"/>
            <a:ext cx="4432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시연</a:t>
            </a:r>
            <a:endParaRPr lang="en-US" altLang="ko-KR" sz="6600" dirty="0" smtClean="0"/>
          </a:p>
        </p:txBody>
      </p:sp>
    </p:spTree>
    <p:extLst>
      <p:ext uri="{BB962C8B-B14F-4D97-AF65-F5344CB8AC3E}">
        <p14:creationId xmlns="" xmlns:p14="http://schemas.microsoft.com/office/powerpoint/2010/main" val="5476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558" y="3585822"/>
            <a:ext cx="1430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04</a:t>
            </a:r>
            <a:endParaRPr lang="ko-KR" altLang="en-US" sz="4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261408" y="3765176"/>
            <a:ext cx="0" cy="225910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76564" y="4916284"/>
            <a:ext cx="4432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7903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5911" y="2770731"/>
            <a:ext cx="3318234" cy="769441"/>
          </a:xfrm>
          <a:prstGeom prst="rect">
            <a:avLst/>
          </a:prstGeom>
          <a:solidFill>
            <a:srgbClr val="18A0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481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558" y="3585822"/>
            <a:ext cx="1430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  <a:endParaRPr lang="ko-KR" altLang="en-US" sz="4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261408" y="3765176"/>
            <a:ext cx="0" cy="225910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76564" y="4916284"/>
            <a:ext cx="4432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개발목적</a:t>
            </a:r>
            <a:endParaRPr lang="en-US" altLang="ko-KR" sz="6600" dirty="0" smtClean="0"/>
          </a:p>
        </p:txBody>
      </p:sp>
    </p:spTree>
    <p:extLst>
      <p:ext uri="{BB962C8B-B14F-4D97-AF65-F5344CB8AC3E}">
        <p14:creationId xmlns="" xmlns:p14="http://schemas.microsoft.com/office/powerpoint/2010/main" val="3454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pic>
        <p:nvPicPr>
          <p:cNvPr id="3" name="그림 2" descr="C:\Users\user\Desktop\새 창의\image\how many device 07.jp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40" y="1876425"/>
            <a:ext cx="553212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329940" y="5200650"/>
            <a:ext cx="5532120" cy="4095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dirty="0" smtClean="0"/>
              <a:t>다양한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기기들의 사운드 통합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204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pic>
        <p:nvPicPr>
          <p:cNvPr id="1026" name="Picture 2" descr="A product shot of the Stereo Bluetooth® Headset SBH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1962150"/>
            <a:ext cx="5467350" cy="3390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00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pic>
        <p:nvPicPr>
          <p:cNvPr id="2052" name="Picture 4" descr="http://www.nam.or.kr/wp/wp-content/uploads/2012/12/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65" y="2235793"/>
            <a:ext cx="3029286" cy="2821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68" y="2218105"/>
            <a:ext cx="3098413" cy="28571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50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558" y="3585822"/>
            <a:ext cx="1430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02</a:t>
            </a:r>
            <a:endParaRPr lang="ko-KR" altLang="en-US" sz="4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261408" y="3765176"/>
            <a:ext cx="0" cy="225910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76564" y="4916284"/>
            <a:ext cx="4432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개발목표</a:t>
            </a:r>
            <a:endParaRPr lang="en-US" altLang="ko-KR" sz="6600" dirty="0" smtClean="0"/>
          </a:p>
        </p:txBody>
      </p:sp>
    </p:spTree>
    <p:extLst>
      <p:ext uri="{BB962C8B-B14F-4D97-AF65-F5344CB8AC3E}">
        <p14:creationId xmlns="" xmlns:p14="http://schemas.microsoft.com/office/powerpoint/2010/main" val="38808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="" xmlns:p14="http://schemas.microsoft.com/office/powerpoint/2010/main" val="2568468643"/>
              </p:ext>
            </p:extLst>
          </p:nvPr>
        </p:nvGraphicFramePr>
        <p:xfrm>
          <a:off x="3332843" y="1988026"/>
          <a:ext cx="5526314" cy="3870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9074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92215" y="1988026"/>
            <a:ext cx="6666942" cy="3870994"/>
            <a:chOff x="2192215" y="1988026"/>
            <a:chExt cx="6666942" cy="3870994"/>
          </a:xfrm>
        </p:grpSpPr>
        <p:graphicFrame>
          <p:nvGraphicFramePr>
            <p:cNvPr id="25" name="차트 24"/>
            <p:cNvGraphicFramePr/>
            <p:nvPr>
              <p:extLst>
                <p:ext uri="{D42A27DB-BD31-4B8C-83A1-F6EECF244321}">
                  <p14:modId xmlns="" xmlns:p14="http://schemas.microsoft.com/office/powerpoint/2010/main" val="2760891588"/>
                </p:ext>
              </p:extLst>
            </p:nvPr>
          </p:nvGraphicFramePr>
          <p:xfrm>
            <a:off x="3332843" y="1988026"/>
            <a:ext cx="5526314" cy="3870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직사각형 6"/>
            <p:cNvSpPr/>
            <p:nvPr/>
          </p:nvSpPr>
          <p:spPr>
            <a:xfrm>
              <a:off x="2192215" y="2780523"/>
              <a:ext cx="1031631" cy="2286000"/>
            </a:xfrm>
            <a:prstGeom prst="rect">
              <a:avLst/>
            </a:prstGeom>
            <a:solidFill>
              <a:srgbClr val="18A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b="1" dirty="0" smtClean="0"/>
                <a:t> Thread</a:t>
              </a:r>
              <a:endParaRPr lang="ko-KR" altLang="en-US" b="1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개발목표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192215" y="1988026"/>
            <a:ext cx="6666942" cy="3870994"/>
            <a:chOff x="2192215" y="1988026"/>
            <a:chExt cx="6666942" cy="3870994"/>
          </a:xfrm>
        </p:grpSpPr>
        <p:graphicFrame>
          <p:nvGraphicFramePr>
            <p:cNvPr id="24" name="차트 23"/>
            <p:cNvGraphicFramePr/>
            <p:nvPr>
              <p:extLst>
                <p:ext uri="{D42A27DB-BD31-4B8C-83A1-F6EECF244321}">
                  <p14:modId xmlns="" xmlns:p14="http://schemas.microsoft.com/office/powerpoint/2010/main" val="1265422656"/>
                </p:ext>
              </p:extLst>
            </p:nvPr>
          </p:nvGraphicFramePr>
          <p:xfrm>
            <a:off x="3332843" y="1988026"/>
            <a:ext cx="5526314" cy="3870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" name="직사각형 2"/>
            <p:cNvSpPr/>
            <p:nvPr/>
          </p:nvSpPr>
          <p:spPr>
            <a:xfrm>
              <a:off x="2192215" y="2780523"/>
              <a:ext cx="1031631" cy="2286000"/>
            </a:xfrm>
            <a:prstGeom prst="rect">
              <a:avLst/>
            </a:prstGeom>
            <a:solidFill>
              <a:srgbClr val="18A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b="1" dirty="0" smtClean="0"/>
                <a:t> Thread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0804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4.79167E-6 -0.194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4.79167E-6 0.19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2995</TotalTime>
  <Words>401</Words>
  <Application>Microsoft Office PowerPoint</Application>
  <PresentationFormat>사용자 지정</PresentationFormat>
  <Paragraphs>179</Paragraphs>
  <Slides>28</Slides>
  <Notes>28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Office 테마</vt:lpstr>
      <vt:lpstr>Image</vt:lpstr>
      <vt:lpstr>슬라이드 1</vt:lpstr>
      <vt:lpstr>슬라이드 2</vt:lpstr>
      <vt:lpstr>슬라이드 3</vt:lpstr>
      <vt:lpstr>개발목적</vt:lpstr>
      <vt:lpstr>개발목적</vt:lpstr>
      <vt:lpstr>개발목적</vt:lpstr>
      <vt:lpstr>슬라이드 7</vt:lpstr>
      <vt:lpstr>개발목표</vt:lpstr>
      <vt:lpstr>개발목표</vt:lpstr>
      <vt:lpstr>개발목표</vt:lpstr>
      <vt:lpstr>개발목표</vt:lpstr>
      <vt:lpstr>개발목표</vt:lpstr>
      <vt:lpstr>개발목표</vt:lpstr>
      <vt:lpstr>슬라이드 14</vt:lpstr>
      <vt:lpstr>개발내용</vt:lpstr>
      <vt:lpstr>개발내용</vt:lpstr>
      <vt:lpstr>개발내용</vt:lpstr>
      <vt:lpstr>개발내용</vt:lpstr>
      <vt:lpstr>개발내용</vt:lpstr>
      <vt:lpstr>개발내용</vt:lpstr>
      <vt:lpstr>개발내용</vt:lpstr>
      <vt:lpstr>개발내용</vt:lpstr>
      <vt:lpstr>개발내용</vt:lpstr>
      <vt:lpstr>개발내용</vt:lpstr>
      <vt:lpstr>개발내용</vt:lpstr>
      <vt:lpstr>슬라이드 26</vt:lpstr>
      <vt:lpstr>슬라이드 27</vt:lpstr>
      <vt:lpstr>슬라이드 28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MinSu Son</dc:creator>
  <cp:lastModifiedBy>Min</cp:lastModifiedBy>
  <cp:revision>118</cp:revision>
  <cp:lastPrinted>2016-03-08T06:45:56Z</cp:lastPrinted>
  <dcterms:created xsi:type="dcterms:W3CDTF">2016-03-02T05:26:36Z</dcterms:created>
  <dcterms:modified xsi:type="dcterms:W3CDTF">2016-05-06T07:14:30Z</dcterms:modified>
</cp:coreProperties>
</file>